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Play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khUrslpZU+a+x1vZW2v6UpUHt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Play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9" name="Google Shape;3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617068" y="1598987"/>
            <a:ext cx="7010572" cy="536399"/>
          </a:xfrm>
          <a:prstGeom prst="roundRect">
            <a:avLst>
              <a:gd fmla="val 16667" name="adj"/>
            </a:avLst>
          </a:prstGeom>
          <a:solidFill>
            <a:srgbClr val="4ABEF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0058034" y="6535415"/>
            <a:ext cx="2222457" cy="401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Jan 2026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545482" y="1469938"/>
            <a:ext cx="727923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Name: Game Analytics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45482" y="2131656"/>
            <a:ext cx="58217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Subtitle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: Unlocking Tennis Data using SQL &amp; Streamlit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15983" y="2628374"/>
            <a:ext cx="52318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Ruchi , Mukul, Drish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2555312" y="3032346"/>
            <a:ext cx="50941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Mukul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Database Architecture + Data Loading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SportRadar API | Python | PostgreSQL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555311" y="4603322"/>
            <a:ext cx="3992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Drish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STREAMLIT DASHBOARD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Supabase PostgreSQL | Streamlit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545482" y="3842414"/>
            <a:ext cx="38258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Ruchi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SQL Queries + Key Insights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| PostGreSQL</a:t>
            </a:r>
            <a:endParaRPr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7609" l="17440" r="17432" t="6258"/>
          <a:stretch/>
        </p:blipFill>
        <p:spPr>
          <a:xfrm>
            <a:off x="47623" y="2464034"/>
            <a:ext cx="1917291" cy="2718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2663723" y="5432052"/>
            <a:ext cx="4338576" cy="630864"/>
            <a:chOff x="2642161" y="5488379"/>
            <a:chExt cx="4338576" cy="630864"/>
          </a:xfrm>
        </p:grpSpPr>
        <p:sp>
          <p:nvSpPr>
            <p:cNvPr id="98" name="Google Shape;98;p1"/>
            <p:cNvSpPr/>
            <p:nvPr/>
          </p:nvSpPr>
          <p:spPr>
            <a:xfrm>
              <a:off x="2642161" y="5488379"/>
              <a:ext cx="4338576" cy="630863"/>
            </a:xfrm>
            <a:prstGeom prst="roundRect">
              <a:avLst>
                <a:gd fmla="val 16667" name="adj"/>
              </a:avLst>
            </a:prstGeom>
            <a:solidFill>
              <a:srgbClr val="D9E5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" name="Google Shape;9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88256" y="5596803"/>
              <a:ext cx="501446" cy="400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15592" y="5488380"/>
              <a:ext cx="568800" cy="630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97085" y="5488379"/>
              <a:ext cx="707182" cy="630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18361" y="5606328"/>
              <a:ext cx="501446" cy="400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"/>
            <p:cNvPicPr preferRelativeResize="0"/>
            <p:nvPr/>
          </p:nvPicPr>
          <p:blipFill rotWithShape="1">
            <a:blip r:embed="rId9">
              <a:alphaModFix/>
            </a:blip>
            <a:srcRect b="33712" l="0" r="0" t="33854"/>
            <a:stretch/>
          </p:blipFill>
          <p:spPr>
            <a:xfrm>
              <a:off x="4832691" y="5733932"/>
              <a:ext cx="1219200" cy="3086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/>
        </p:nvSpPr>
        <p:spPr>
          <a:xfrm>
            <a:off x="3187758" y="213477"/>
            <a:ext cx="6001811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DASHBOARD OVERVIEW</a:t>
            </a:r>
            <a:endParaRPr b="1"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1979444" y="1274229"/>
            <a:ext cx="2811026" cy="369332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the Dashboard Shows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1979444" y="2890088"/>
            <a:ext cx="1645417" cy="369332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Features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1892595" y="1702039"/>
            <a:ext cx="600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&amp; Rankings analytics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an interactive format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1893309" y="2082562"/>
            <a:ext cx="56848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Country-wise performance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competitor insights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1903360" y="2483268"/>
            <a:ext cx="5222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exploration with filters + leaderboard views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1913400" y="3224050"/>
            <a:ext cx="77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KPI Cards: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Competitors, Countries Represented, Highest Points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1903350" y="3635950"/>
            <a:ext cx="81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&amp; Filter: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name, country, rank range, points threshold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1903348" y="4005251"/>
            <a:ext cx="72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Leaderboards: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Top ranked players + highest points table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903349" y="4480700"/>
            <a:ext cx="73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Country-wise Analysis: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Average points distribution by country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1983023" y="4919325"/>
            <a:ext cx="2560200" cy="3693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 Integration</a:t>
            </a:r>
            <a:endParaRPr/>
          </a:p>
        </p:txBody>
      </p:sp>
      <p:sp>
        <p:nvSpPr>
          <p:cNvPr id="268" name="Google Shape;268;p10"/>
          <p:cNvSpPr txBox="1"/>
          <p:nvPr/>
        </p:nvSpPr>
        <p:spPr>
          <a:xfrm>
            <a:off x="1892601" y="5325375"/>
            <a:ext cx="589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connected 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Supabase 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1892600" y="5674625"/>
            <a:ext cx="64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fetched live using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Streamlit secrets/config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/>
        </p:nvSpPr>
        <p:spPr>
          <a:xfrm>
            <a:off x="3121807" y="200961"/>
            <a:ext cx="600181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DASHBOARD </a:t>
            </a:r>
            <a:endParaRPr b="1"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>
            <a:off x="0" y="844951"/>
            <a:ext cx="12192000" cy="6013049"/>
            <a:chOff x="0" y="841503"/>
            <a:chExt cx="12192000" cy="5352725"/>
          </a:xfrm>
        </p:grpSpPr>
        <p:pic>
          <p:nvPicPr>
            <p:cNvPr descr="A screenshot of a computer&#10;&#10;AI-generated content may be incorrect." id="276" name="Google Shape;276;p11"/>
            <p:cNvPicPr preferRelativeResize="0"/>
            <p:nvPr/>
          </p:nvPicPr>
          <p:blipFill rotWithShape="1">
            <a:blip r:embed="rId4">
              <a:alphaModFix/>
            </a:blip>
            <a:srcRect b="28929" l="18658" r="0" t="0"/>
            <a:stretch/>
          </p:blipFill>
          <p:spPr>
            <a:xfrm>
              <a:off x="1918010" y="841503"/>
              <a:ext cx="10273990" cy="2587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omputer&#10;&#10;AI-generated content may be incorrect." id="277" name="Google Shape;277;p11"/>
            <p:cNvPicPr preferRelativeResize="0"/>
            <p:nvPr/>
          </p:nvPicPr>
          <p:blipFill rotWithShape="1">
            <a:blip r:embed="rId5">
              <a:alphaModFix/>
            </a:blip>
            <a:srcRect b="23445" l="16308" r="2710" t="12290"/>
            <a:stretch/>
          </p:blipFill>
          <p:spPr>
            <a:xfrm>
              <a:off x="1918010" y="3450614"/>
              <a:ext cx="10273990" cy="2722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omputer&#10;&#10;AI-generated content may be incorrect." id="278" name="Google Shape;278;p11"/>
            <p:cNvPicPr preferRelativeResize="0"/>
            <p:nvPr/>
          </p:nvPicPr>
          <p:blipFill rotWithShape="1">
            <a:blip r:embed="rId5">
              <a:alphaModFix/>
            </a:blip>
            <a:srcRect b="23445" l="1190" r="84014" t="12290"/>
            <a:stretch/>
          </p:blipFill>
          <p:spPr>
            <a:xfrm>
              <a:off x="0" y="841503"/>
              <a:ext cx="1918010" cy="5352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93" y="6111163"/>
            <a:ext cx="1001572" cy="100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84" name="Google Shape;284;p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08311"/>
            <a:ext cx="5759669" cy="4900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85" name="Google Shape;285;p12"/>
          <p:cNvPicPr preferRelativeResize="0"/>
          <p:nvPr>
            <p:ph idx="4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9669" y="1208311"/>
            <a:ext cx="6432331" cy="490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2945160" y="204311"/>
            <a:ext cx="600181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DASHBOARD </a:t>
            </a:r>
            <a:endParaRPr b="1"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/>
        </p:nvSpPr>
        <p:spPr>
          <a:xfrm>
            <a:off x="3624676" y="154820"/>
            <a:ext cx="4637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FACED</a:t>
            </a:r>
            <a:endParaRPr b="1"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2295404" y="1542071"/>
            <a:ext cx="8088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JSON parsing was complex due to deep structure and entity mapping.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2295404" y="1851366"/>
            <a:ext cx="641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City/Country fields had nulls, so extra handling was needed.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 txBox="1"/>
          <p:nvPr/>
        </p:nvSpPr>
        <p:spPr>
          <a:xfrm>
            <a:off x="2295404" y="3046528"/>
            <a:ext cx="6988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PK–FK relationships and joins required strict schema consistency.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3"/>
          <p:cNvSpPr txBox="1"/>
          <p:nvPr/>
        </p:nvSpPr>
        <p:spPr>
          <a:xfrm>
            <a:off x="2292476" y="4636802"/>
            <a:ext cx="75818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Streamlit–Supabase secure connection: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Streamlit Secrets to securely store credentials and connect the dashboard to the Supabase PostgreSQL database.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2296242" y="2162283"/>
            <a:ext cx="3984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mismatch in CSV/parsed files.</a:t>
            </a:r>
            <a:endParaRPr/>
          </a:p>
        </p:txBody>
      </p:sp>
      <p:sp>
        <p:nvSpPr>
          <p:cNvPr id="297" name="Google Shape;297;p13"/>
          <p:cNvSpPr txBox="1"/>
          <p:nvPr/>
        </p:nvSpPr>
        <p:spPr>
          <a:xfrm>
            <a:off x="2338950" y="1125900"/>
            <a:ext cx="3583500" cy="3693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Loading (API → Python Parsing)</a:t>
            </a:r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2360726" y="2646350"/>
            <a:ext cx="4106400" cy="3693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Architecture + SQL Layer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2296242" y="3379589"/>
            <a:ext cx="2775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primary keys</a:t>
            </a:r>
            <a:endParaRPr/>
          </a:p>
        </p:txBody>
      </p:sp>
      <p:sp>
        <p:nvSpPr>
          <p:cNvPr id="300" name="Google Shape;300;p13"/>
          <p:cNvSpPr txBox="1"/>
          <p:nvPr/>
        </p:nvSpPr>
        <p:spPr>
          <a:xfrm>
            <a:off x="2292476" y="3741125"/>
            <a:ext cx="41746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Incorrect data types / overflow errors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2360720" y="4231450"/>
            <a:ext cx="3690259" cy="369332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(Streamlit + Supabase)</a:t>
            </a:r>
            <a:endParaRPr/>
          </a:p>
        </p:txBody>
      </p:sp>
      <p:pic>
        <p:nvPicPr>
          <p:cNvPr descr="A person carrying boxes&#10;&#10;AI-generated content may be incorrect." id="302" name="Google Shape;302;p13"/>
          <p:cNvPicPr preferRelativeResize="0"/>
          <p:nvPr/>
        </p:nvPicPr>
        <p:blipFill rotWithShape="1">
          <a:blip r:embed="rId4">
            <a:alphaModFix/>
          </a:blip>
          <a:srcRect b="17421" l="25305" r="56735" t="14731"/>
          <a:stretch/>
        </p:blipFill>
        <p:spPr>
          <a:xfrm>
            <a:off x="10580915" y="2255240"/>
            <a:ext cx="1611086" cy="292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3948796" y="177691"/>
            <a:ext cx="4610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 &amp; Findings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1377820" y="3010694"/>
            <a:ext cx="9612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contains 1,000 competitors representing 78 countries, showing strong global diversity.</a:t>
            </a:r>
            <a:endParaRPr/>
          </a:p>
        </p:txBody>
      </p:sp>
      <p:sp>
        <p:nvSpPr>
          <p:cNvPr id="309" name="Google Shape;309;p14"/>
          <p:cNvSpPr txBox="1"/>
          <p:nvPr/>
        </p:nvSpPr>
        <p:spPr>
          <a:xfrm>
            <a:off x="1399592" y="3886065"/>
            <a:ext cx="91113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database successfully maps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→ Sub-Competitions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enabling structured analysis of tournament relationships (Singles/Doubles under the same event).</a:t>
            </a:r>
            <a:endParaRPr/>
          </a:p>
        </p:txBody>
      </p:sp>
      <p:sp>
        <p:nvSpPr>
          <p:cNvPr id="310" name="Google Shape;310;p14"/>
          <p:cNvSpPr txBox="1"/>
          <p:nvPr/>
        </p:nvSpPr>
        <p:spPr>
          <a:xfrm>
            <a:off x="1399592" y="4476083"/>
            <a:ext cx="9851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Venues are linked with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+ City + Country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enabling location-based venue analytics and event planning insights.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1399592" y="3320058"/>
            <a:ext cx="94596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ITF Men (2,198)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ITF Women (2,032)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have the highest number of competitions, making them the most active tournament categories.</a:t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2799584" y="940131"/>
            <a:ext cx="6226241" cy="1970059"/>
          </a:xfrm>
          <a:prstGeom prst="roundRect">
            <a:avLst>
              <a:gd fmla="val 16667" name="adj"/>
            </a:avLst>
          </a:prstGeom>
          <a:solidFill>
            <a:srgbClr val="F2F2F2">
              <a:alpha val="74901"/>
            </a:srgbClr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tennis match" id="313" name="Google Shape;313;p14"/>
          <p:cNvPicPr preferRelativeResize="0"/>
          <p:nvPr/>
        </p:nvPicPr>
        <p:blipFill rotWithShape="1">
          <a:blip r:embed="rId4">
            <a:alphaModFix/>
          </a:blip>
          <a:srcRect b="15238" l="10741" r="13387" t="12808"/>
          <a:stretch/>
        </p:blipFill>
        <p:spPr>
          <a:xfrm>
            <a:off x="3025254" y="1089966"/>
            <a:ext cx="3825567" cy="1666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" id="314" name="Google Shape;314;p14"/>
          <p:cNvPicPr preferRelativeResize="0"/>
          <p:nvPr/>
        </p:nvPicPr>
        <p:blipFill rotWithShape="1">
          <a:blip r:embed="rId5">
            <a:alphaModFix/>
          </a:blip>
          <a:srcRect b="7518" l="23081" r="23302" t="7235"/>
          <a:stretch/>
        </p:blipFill>
        <p:spPr>
          <a:xfrm>
            <a:off x="6955279" y="1022125"/>
            <a:ext cx="1848255" cy="18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/>
          <p:nvPr/>
        </p:nvSpPr>
        <p:spPr>
          <a:xfrm>
            <a:off x="1461653" y="1724891"/>
            <a:ext cx="10009910" cy="3397827"/>
          </a:xfrm>
          <a:prstGeom prst="rect">
            <a:avLst/>
          </a:prstGeom>
          <a:solidFill>
            <a:srgbClr val="D9E5F8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 txBox="1"/>
          <p:nvPr/>
        </p:nvSpPr>
        <p:spPr>
          <a:xfrm>
            <a:off x="2629145" y="354339"/>
            <a:ext cx="68577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&amp; RECOMMENDATIONS</a:t>
            </a:r>
            <a:endParaRPr b="1"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5"/>
          <p:cNvSpPr txBox="1"/>
          <p:nvPr>
            <p:ph idx="1" type="body"/>
          </p:nvPr>
        </p:nvSpPr>
        <p:spPr>
          <a:xfrm>
            <a:off x="1461653" y="1887971"/>
            <a:ext cx="5181600" cy="243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Conclusion 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Overall, we built a complete tennis analytics system from end to end — from SportRadar API data to a Streamlit dashboard.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This setup makes it easy to explore competition, venues, and rankings interactively.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6442375" y="1867202"/>
            <a:ext cx="51816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 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more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SportRadar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endpoints like matches and player profiles.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data refresh will schedule pipeline runs.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dashboard with additional filters for better analysis.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the data pipeline to refresh rankings and competition data regularly.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type="title"/>
          </p:nvPr>
        </p:nvSpPr>
        <p:spPr>
          <a:xfrm>
            <a:off x="3876675" y="264460"/>
            <a:ext cx="4017646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 u="sng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1514227" y="4166112"/>
            <a:ext cx="9298782" cy="1057652"/>
            <a:chOff x="1514227" y="4071832"/>
            <a:chExt cx="9298782" cy="1057652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1514227" y="4483153"/>
              <a:ext cx="92987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transform SportRadar JSON data into a structured SQL database. Then we visualize key insights through an interactive Streamlit dashboard.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1598206" y="4117057"/>
              <a:ext cx="1650207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We Solve </a:t>
              </a:r>
              <a:endParaRPr/>
            </a:p>
          </p:txBody>
        </p:sp>
        <p:pic>
          <p:nvPicPr>
            <p:cNvPr descr="A screen shot of a device&#10;&#10;AI-generated content may be incorrect." id="112" name="Google Shape;11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6860" y="4071832"/>
              <a:ext cx="504825" cy="44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2"/>
          <p:cNvGrpSpPr/>
          <p:nvPr/>
        </p:nvGrpSpPr>
        <p:grpSpPr>
          <a:xfrm>
            <a:off x="1514228" y="1578156"/>
            <a:ext cx="8984457" cy="1557905"/>
            <a:chOff x="1514228" y="1568825"/>
            <a:chExt cx="8984457" cy="1557905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1514228" y="1926401"/>
              <a:ext cx="89844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SportRadar provides detailed tennis competition data through its API, but the data comes in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raw, nested JSON format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Because of this structure, it becomes difficult to directly understand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competition hierarchies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track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tournaments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and analyze key event information without first organizing it into a structured system.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" name="Google Shape;115;p2"/>
            <p:cNvGrpSpPr/>
            <p:nvPr/>
          </p:nvGrpSpPr>
          <p:grpSpPr>
            <a:xfrm>
              <a:off x="1598206" y="1568825"/>
              <a:ext cx="2009049" cy="385697"/>
              <a:chOff x="1598206" y="1568825"/>
              <a:chExt cx="2009049" cy="385697"/>
            </a:xfrm>
          </p:grpSpPr>
          <p:sp>
            <p:nvSpPr>
              <p:cNvPr id="116" name="Google Shape;116;p2"/>
              <p:cNvSpPr txBox="1"/>
              <p:nvPr/>
            </p:nvSpPr>
            <p:spPr>
              <a:xfrm>
                <a:off x="1598206" y="1573204"/>
                <a:ext cx="1583531" cy="369332"/>
              </a:xfrm>
              <a:prstGeom prst="rect">
                <a:avLst/>
              </a:prstGeom>
              <a:solidFill>
                <a:srgbClr val="4ABEF1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Problem Brief  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A paper with a magnifying glass&#10;&#10;AI-generated content may be incorrect." id="117" name="Google Shape;11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07205" y="1568825"/>
                <a:ext cx="400050" cy="385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8" name="Google Shape;118;p2"/>
          <p:cNvGrpSpPr/>
          <p:nvPr/>
        </p:nvGrpSpPr>
        <p:grpSpPr>
          <a:xfrm>
            <a:off x="1523558" y="3104478"/>
            <a:ext cx="9839325" cy="1072813"/>
            <a:chOff x="1523558" y="3067348"/>
            <a:chExt cx="9839325" cy="1072813"/>
          </a:xfrm>
        </p:grpSpPr>
        <p:sp>
          <p:nvSpPr>
            <p:cNvPr id="119" name="Google Shape;119;p2"/>
            <p:cNvSpPr txBox="1"/>
            <p:nvPr/>
          </p:nvSpPr>
          <p:spPr>
            <a:xfrm>
              <a:off x="1523558" y="3493830"/>
              <a:ext cx="98393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Without structured data, analyzing tournament hierarchies and competition details becomes slow and inefficient for analysts and stakeholders.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1616866" y="3160392"/>
              <a:ext cx="1650207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Why It Matters  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hand with a question mark above it&#10;&#10;AI-generated content may be incorrect." id="121" name="Google Shape;121;p2"/>
            <p:cNvPicPr preferRelativeResize="0"/>
            <p:nvPr/>
          </p:nvPicPr>
          <p:blipFill rotWithShape="1">
            <a:blip r:embed="rId6">
              <a:alphaModFix/>
            </a:blip>
            <a:srcRect b="50742" l="38547" r="22211" t="10389"/>
            <a:stretch/>
          </p:blipFill>
          <p:spPr>
            <a:xfrm>
              <a:off x="3302846" y="3067348"/>
              <a:ext cx="438150" cy="46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3747897" y="239856"/>
            <a:ext cx="4015172" cy="474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 u="sng"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1" sz="3200" u="sng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1837300" y="1304271"/>
            <a:ext cx="10045200" cy="1013779"/>
            <a:chOff x="1560881" y="1359093"/>
            <a:chExt cx="10045200" cy="1013779"/>
          </a:xfrm>
        </p:grpSpPr>
        <p:sp>
          <p:nvSpPr>
            <p:cNvPr id="128" name="Google Shape;128;p3"/>
            <p:cNvSpPr txBox="1"/>
            <p:nvPr/>
          </p:nvSpPr>
          <p:spPr>
            <a:xfrm>
              <a:off x="1560881" y="1726372"/>
              <a:ext cx="1004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 end-to-end tennis data solution that extracts, stores, analyzes, and visualizes SportRadar competition data.</a:t>
              </a:r>
              <a:endPara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1616868" y="1420998"/>
              <a:ext cx="1583531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We Built  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group of blue gears&#10;&#10;AI-generated content may be incorrect." id="130" name="Google Shape;13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18284" y="1359093"/>
              <a:ext cx="438150" cy="43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3"/>
          <p:cNvGrpSpPr/>
          <p:nvPr/>
        </p:nvGrpSpPr>
        <p:grpSpPr>
          <a:xfrm>
            <a:off x="1837302" y="2301969"/>
            <a:ext cx="9298782" cy="732130"/>
            <a:chOff x="1551552" y="2291474"/>
            <a:chExt cx="9298782" cy="732130"/>
          </a:xfrm>
        </p:grpSpPr>
        <p:sp>
          <p:nvSpPr>
            <p:cNvPr id="132" name="Google Shape;132;p3"/>
            <p:cNvSpPr txBox="1"/>
            <p:nvPr/>
          </p:nvSpPr>
          <p:spPr>
            <a:xfrm>
              <a:off x="1551552" y="2654272"/>
              <a:ext cx="9298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SportRadar API </a:t>
              </a:r>
              <a:r>
                <a:rPr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→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Raw JSON </a:t>
              </a:r>
              <a:r>
                <a:rPr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→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Parsed Data </a:t>
              </a:r>
              <a:r>
                <a:rPr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→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SQL Database </a:t>
              </a:r>
              <a:r>
                <a:rPr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→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Streamlit Dashboard</a:t>
              </a:r>
              <a:r>
                <a:rPr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 →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Insights </a:t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1616868" y="2312667"/>
              <a:ext cx="1116807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Workflow  </a:t>
              </a:r>
              <a:endParaRPr/>
            </a:p>
          </p:txBody>
        </p:sp>
        <p:pic>
          <p:nvPicPr>
            <p:cNvPr descr="A yellow and blue gears&#10;&#10;AI-generated content may be incorrect." id="134" name="Google Shape;134;p3"/>
            <p:cNvPicPr preferRelativeResize="0"/>
            <p:nvPr/>
          </p:nvPicPr>
          <p:blipFill rotWithShape="1">
            <a:blip r:embed="rId5">
              <a:alphaModFix/>
            </a:blip>
            <a:srcRect b="32286" l="57928" r="6000" t="33144"/>
            <a:stretch/>
          </p:blipFill>
          <p:spPr>
            <a:xfrm>
              <a:off x="2721662" y="2291474"/>
              <a:ext cx="495154" cy="398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3"/>
          <p:cNvGrpSpPr/>
          <p:nvPr/>
        </p:nvGrpSpPr>
        <p:grpSpPr>
          <a:xfrm>
            <a:off x="1856935" y="2947642"/>
            <a:ext cx="7174707" cy="1639888"/>
            <a:chOff x="1571185" y="2788239"/>
            <a:chExt cx="7174707" cy="1639888"/>
          </a:xfrm>
        </p:grpSpPr>
        <p:sp>
          <p:nvSpPr>
            <p:cNvPr id="136" name="Google Shape;136;p3"/>
            <p:cNvSpPr txBox="1"/>
            <p:nvPr/>
          </p:nvSpPr>
          <p:spPr>
            <a:xfrm>
              <a:off x="1616868" y="2884321"/>
              <a:ext cx="1545431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Core Modules  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1571185" y="3214583"/>
              <a:ext cx="60031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Ingestion: Fetch &amp; parse SportRadar API data (Python)</a:t>
              </a: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571185" y="3480598"/>
              <a:ext cx="7174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 Layer: Structured tables + relationships (PostgreSQL/MySQL)</a:t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1571185" y="3777777"/>
              <a:ext cx="45553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Analytics: SQL queries for insights &amp; trends</a:t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1571185" y="4058795"/>
              <a:ext cx="60793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Dashboard: Interactive Streamlit app (Supabase PostgreSQL)</a:t>
              </a:r>
              <a:endParaRPr/>
            </a:p>
          </p:txBody>
        </p:sp>
        <p:pic>
          <p:nvPicPr>
            <p:cNvPr descr="A group of icons with text&#10;&#10;AI-generated content may be incorrect." id="141" name="Google Shape;141;p3"/>
            <p:cNvPicPr preferRelativeResize="0"/>
            <p:nvPr/>
          </p:nvPicPr>
          <p:blipFill rotWithShape="1">
            <a:blip r:embed="rId6">
              <a:alphaModFix/>
            </a:blip>
            <a:srcRect b="33747" l="64541" r="5048" t="25703"/>
            <a:stretch/>
          </p:blipFill>
          <p:spPr>
            <a:xfrm>
              <a:off x="3092712" y="2788239"/>
              <a:ext cx="554392" cy="4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"/>
          <p:cNvGrpSpPr/>
          <p:nvPr/>
        </p:nvGrpSpPr>
        <p:grpSpPr>
          <a:xfrm>
            <a:off x="1856739" y="4560561"/>
            <a:ext cx="4189499" cy="1295058"/>
            <a:chOff x="1570989" y="4431092"/>
            <a:chExt cx="4189499" cy="1295058"/>
          </a:xfrm>
        </p:grpSpPr>
        <p:sp>
          <p:nvSpPr>
            <p:cNvPr id="143" name="Google Shape;143;p3"/>
            <p:cNvSpPr txBox="1"/>
            <p:nvPr/>
          </p:nvSpPr>
          <p:spPr>
            <a:xfrm>
              <a:off x="1570989" y="4802819"/>
              <a:ext cx="4189499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Competition hierarchy &amp; categories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Venue / complex information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Competitor rankings &amp; points insights</a:t>
              </a:r>
              <a:endParaRPr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645637" y="4444758"/>
              <a:ext cx="1402557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Outputs</a:t>
              </a:r>
              <a:endParaRPr/>
            </a:p>
          </p:txBody>
        </p:sp>
        <p:pic>
          <p:nvPicPr>
            <p:cNvPr descr="A key with a keyhole and circuit board&#10;&#10;AI-generated content may be incorrect." id="145" name="Google Shape;145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5400000">
              <a:off x="3163805" y="4387104"/>
              <a:ext cx="369331" cy="4573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4480702" y="204718"/>
            <a:ext cx="34129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en-US" sz="3200" u="sng">
                <a:latin typeface="Times New Roman"/>
                <a:ea typeface="Times New Roman"/>
                <a:cs typeface="Times New Roman"/>
                <a:sym typeface="Times New Roman"/>
              </a:rPr>
              <a:t>DATA SOURCE</a:t>
            </a:r>
            <a:endParaRPr b="1" sz="32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2173443" y="1214941"/>
            <a:ext cx="6105525" cy="1537093"/>
            <a:chOff x="2154394" y="1261709"/>
            <a:chExt cx="6105525" cy="1537093"/>
          </a:xfrm>
        </p:grpSpPr>
        <p:sp>
          <p:nvSpPr>
            <p:cNvPr id="152" name="Google Shape;152;p4"/>
            <p:cNvSpPr txBox="1"/>
            <p:nvPr/>
          </p:nvSpPr>
          <p:spPr>
            <a:xfrm>
              <a:off x="2154394" y="2089920"/>
              <a:ext cx="5581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Doubles Rankings: /double_competitors_rankings.json</a:t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2210381" y="1328260"/>
              <a:ext cx="1552576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 Endpoints</a:t>
              </a:r>
              <a:endParaRPr/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2154394" y="2429470"/>
              <a:ext cx="36004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Competitions: /competitions.json</a:t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2163919" y="1716642"/>
              <a:ext cx="6096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Complexes &amp; Venues: /complexes.json</a:t>
              </a:r>
              <a:endParaRPr/>
            </a:p>
          </p:txBody>
        </p:sp>
        <p:pic>
          <p:nvPicPr>
            <p:cNvPr descr="A black and blue logo&#10;&#10;AI-generated content may be incorrect." id="156" name="Google Shape;156;p4"/>
            <p:cNvPicPr preferRelativeResize="0"/>
            <p:nvPr/>
          </p:nvPicPr>
          <p:blipFill rotWithShape="1">
            <a:blip r:embed="rId4">
              <a:alphaModFix/>
            </a:blip>
            <a:srcRect b="13721" l="13559" r="11865" t="11564"/>
            <a:stretch/>
          </p:blipFill>
          <p:spPr>
            <a:xfrm>
              <a:off x="3770149" y="1261709"/>
              <a:ext cx="428236" cy="4423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4"/>
          <p:cNvGrpSpPr/>
          <p:nvPr/>
        </p:nvGrpSpPr>
        <p:grpSpPr>
          <a:xfrm>
            <a:off x="2172861" y="2892757"/>
            <a:ext cx="4448177" cy="776852"/>
            <a:chOff x="2172861" y="2940382"/>
            <a:chExt cx="4448177" cy="776852"/>
          </a:xfrm>
        </p:grpSpPr>
        <p:sp>
          <p:nvSpPr>
            <p:cNvPr id="158" name="Google Shape;158;p4"/>
            <p:cNvSpPr txBox="1"/>
            <p:nvPr/>
          </p:nvSpPr>
          <p:spPr>
            <a:xfrm>
              <a:off x="2228849" y="2942453"/>
              <a:ext cx="1390651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Format</a:t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2172861" y="3347902"/>
              <a:ext cx="44481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Raw response in JSON (nested structure)</a:t>
              </a:r>
              <a:endParaRPr/>
            </a:p>
          </p:txBody>
        </p:sp>
        <p:pic>
          <p:nvPicPr>
            <p:cNvPr descr="A blue file with a yellow circle and black lines&#10;&#10;AI-generated content may be incorrect." id="160" name="Google Shape;16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18335" y="2940382"/>
              <a:ext cx="420263" cy="3693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4"/>
          <p:cNvGrpSpPr/>
          <p:nvPr/>
        </p:nvGrpSpPr>
        <p:grpSpPr>
          <a:xfrm>
            <a:off x="2172861" y="3776034"/>
            <a:ext cx="3181353" cy="1380248"/>
            <a:chOff x="2172861" y="3775684"/>
            <a:chExt cx="3181353" cy="1380248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2182774" y="4786600"/>
              <a:ext cx="2886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Competitors &amp; Rankings</a:t>
              </a: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2228848" y="3783567"/>
              <a:ext cx="1895477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Entities Extracted</a:t>
              </a:r>
              <a:endParaRPr/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2172862" y="4152961"/>
              <a:ext cx="31813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Categories &amp; Competitions</a:t>
              </a:r>
              <a:endParaRPr/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2172861" y="4474252"/>
              <a:ext cx="25622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Complexes &amp; Venues</a:t>
              </a:r>
              <a:endParaRPr/>
            </a:p>
          </p:txBody>
        </p:sp>
        <p:pic>
          <p:nvPicPr>
            <p:cNvPr descr="A black and green square with black squares&#10;&#10;AI-generated content may be incorrect." id="166" name="Google Shape;166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6104" y="3775684"/>
              <a:ext cx="512545" cy="3772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screenshot of a computer&#10;&#10;AI-generated content may be incorrect." id="167" name="Google Shape;167;p4"/>
          <p:cNvPicPr preferRelativeResize="0"/>
          <p:nvPr/>
        </p:nvPicPr>
        <p:blipFill rotWithShape="1">
          <a:blip r:embed="rId7">
            <a:alphaModFix/>
          </a:blip>
          <a:srcRect b="8054" l="19761" r="47805" t="3019"/>
          <a:stretch/>
        </p:blipFill>
        <p:spPr>
          <a:xfrm>
            <a:off x="8175171" y="1224273"/>
            <a:ext cx="3412994" cy="3619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nd white logo&#10;&#10;AI-generated content may be incorrect." id="168" name="Google Shape;168;p4"/>
          <p:cNvPicPr preferRelativeResize="0"/>
          <p:nvPr/>
        </p:nvPicPr>
        <p:blipFill rotWithShape="1">
          <a:blip r:embed="rId8">
            <a:alphaModFix/>
          </a:blip>
          <a:srcRect b="29472" l="18151" r="21227" t="15600"/>
          <a:stretch/>
        </p:blipFill>
        <p:spPr>
          <a:xfrm>
            <a:off x="10981257" y="733701"/>
            <a:ext cx="705044" cy="73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3290289" y="172026"/>
            <a:ext cx="5756672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en-US" sz="3200" u="sng">
                <a:latin typeface="Times New Roman"/>
                <a:ea typeface="Times New Roman"/>
                <a:cs typeface="Times New Roman"/>
                <a:sym typeface="Times New Roman"/>
              </a:rPr>
              <a:t>DATABASE ARCHITECTURE</a:t>
            </a:r>
            <a:endParaRPr b="1" sz="32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4" name="Google Shape;174;p5"/>
          <p:cNvGrpSpPr/>
          <p:nvPr/>
        </p:nvGrpSpPr>
        <p:grpSpPr>
          <a:xfrm>
            <a:off x="1427208" y="1969645"/>
            <a:ext cx="2130250" cy="1347384"/>
            <a:chOff x="1856074" y="2999792"/>
            <a:chExt cx="2130250" cy="1665514"/>
          </a:xfrm>
        </p:grpSpPr>
        <p:pic>
          <p:nvPicPr>
            <p:cNvPr descr="A screenshot of a computer&#10;&#10;AI-generated content may be incorrect." id="175" name="Google Shape;175;p5"/>
            <p:cNvPicPr preferRelativeResize="0"/>
            <p:nvPr/>
          </p:nvPicPr>
          <p:blipFill rotWithShape="1">
            <a:blip r:embed="rId4">
              <a:alphaModFix/>
            </a:blip>
            <a:srcRect b="56576" l="24532" r="66998" t="34976"/>
            <a:stretch/>
          </p:blipFill>
          <p:spPr>
            <a:xfrm>
              <a:off x="2226386" y="3261049"/>
              <a:ext cx="1343026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5"/>
            <p:cNvSpPr/>
            <p:nvPr/>
          </p:nvSpPr>
          <p:spPr>
            <a:xfrm>
              <a:off x="1856074" y="2999792"/>
              <a:ext cx="2130250" cy="166551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6564608" y="1969645"/>
            <a:ext cx="2130250" cy="1374763"/>
            <a:chOff x="4966278" y="1621194"/>
            <a:chExt cx="2130250" cy="1665514"/>
          </a:xfrm>
        </p:grpSpPr>
        <p:pic>
          <p:nvPicPr>
            <p:cNvPr descr="A screenshot of a computer&#10;&#10;AI-generated content may be incorrect." id="178" name="Google Shape;178;p5"/>
            <p:cNvPicPr preferRelativeResize="0"/>
            <p:nvPr/>
          </p:nvPicPr>
          <p:blipFill rotWithShape="1">
            <a:blip r:embed="rId4">
              <a:alphaModFix/>
            </a:blip>
            <a:srcRect b="55501" l="49028" r="43643" t="34783"/>
            <a:stretch/>
          </p:blipFill>
          <p:spPr>
            <a:xfrm>
              <a:off x="5450378" y="1821249"/>
              <a:ext cx="1162050" cy="131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5"/>
            <p:cNvSpPr/>
            <p:nvPr/>
          </p:nvSpPr>
          <p:spPr>
            <a:xfrm>
              <a:off x="4966278" y="1621194"/>
              <a:ext cx="2130250" cy="166551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3986577" y="1942266"/>
            <a:ext cx="2130250" cy="1374763"/>
            <a:chOff x="1856074" y="988492"/>
            <a:chExt cx="2130250" cy="1665514"/>
          </a:xfrm>
        </p:grpSpPr>
        <p:sp>
          <p:nvSpPr>
            <p:cNvPr id="181" name="Google Shape;181;p5"/>
            <p:cNvSpPr/>
            <p:nvPr/>
          </p:nvSpPr>
          <p:spPr>
            <a:xfrm>
              <a:off x="1856074" y="988492"/>
              <a:ext cx="2130250" cy="166551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5"/>
            <p:cNvGrpSpPr/>
            <p:nvPr/>
          </p:nvGrpSpPr>
          <p:grpSpPr>
            <a:xfrm>
              <a:off x="2377464" y="1329060"/>
              <a:ext cx="1087469" cy="1212089"/>
              <a:chOff x="2377464" y="1329060"/>
              <a:chExt cx="1087469" cy="1212089"/>
            </a:xfrm>
          </p:grpSpPr>
          <p:pic>
            <p:nvPicPr>
              <p:cNvPr id="183" name="Google Shape;183;p5"/>
              <p:cNvPicPr preferRelativeResize="0"/>
              <p:nvPr/>
            </p:nvPicPr>
            <p:blipFill rotWithShape="1">
              <a:blip r:embed="rId5">
                <a:alphaModFix/>
              </a:blip>
              <a:srcRect b="31193" l="0" r="0" t="0"/>
              <a:stretch/>
            </p:blipFill>
            <p:spPr>
              <a:xfrm>
                <a:off x="2377464" y="1329060"/>
                <a:ext cx="1087469" cy="667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screenshot of a computer&#10;&#10;AI-generated content may be incorrect." id="184" name="Google Shape;184;p5"/>
              <p:cNvPicPr preferRelativeResize="0"/>
              <p:nvPr/>
            </p:nvPicPr>
            <p:blipFill rotWithShape="1">
              <a:blip r:embed="rId6">
                <a:alphaModFix/>
              </a:blip>
              <a:srcRect b="55195" l="36832" r="55013" t="40346"/>
              <a:stretch/>
            </p:blipFill>
            <p:spPr>
              <a:xfrm>
                <a:off x="2550533" y="1969648"/>
                <a:ext cx="914400" cy="571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5" name="Google Shape;185;p5"/>
          <p:cNvGrpSpPr/>
          <p:nvPr/>
        </p:nvGrpSpPr>
        <p:grpSpPr>
          <a:xfrm>
            <a:off x="9133308" y="1942266"/>
            <a:ext cx="2130250" cy="1402142"/>
            <a:chOff x="7915848" y="1470185"/>
            <a:chExt cx="2130250" cy="1665514"/>
          </a:xfrm>
        </p:grpSpPr>
        <p:pic>
          <p:nvPicPr>
            <p:cNvPr descr="A screenshot of a computer&#10;&#10;AI-generated content may be incorrect." id="186" name="Google Shape;186;p5"/>
            <p:cNvPicPr preferRelativeResize="0"/>
            <p:nvPr/>
          </p:nvPicPr>
          <p:blipFill rotWithShape="1">
            <a:blip r:embed="rId6">
              <a:alphaModFix/>
            </a:blip>
            <a:srcRect b="55751" l="60881" r="31879" t="40391"/>
            <a:stretch/>
          </p:blipFill>
          <p:spPr>
            <a:xfrm>
              <a:off x="8453666" y="2099391"/>
              <a:ext cx="1147925" cy="660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5"/>
            <p:cNvPicPr preferRelativeResize="0"/>
            <p:nvPr/>
          </p:nvPicPr>
          <p:blipFill rotWithShape="1">
            <a:blip r:embed="rId7">
              <a:alphaModFix/>
            </a:blip>
            <a:srcRect b="52457" l="27173" r="22526" t="21212"/>
            <a:stretch/>
          </p:blipFill>
          <p:spPr>
            <a:xfrm>
              <a:off x="8528181" y="1723834"/>
              <a:ext cx="998896" cy="438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5"/>
            <p:cNvSpPr/>
            <p:nvPr/>
          </p:nvSpPr>
          <p:spPr>
            <a:xfrm>
              <a:off x="7915848" y="1470185"/>
              <a:ext cx="2130250" cy="166551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5"/>
          <p:cNvSpPr/>
          <p:nvPr/>
        </p:nvSpPr>
        <p:spPr>
          <a:xfrm>
            <a:off x="3555838" y="2645284"/>
            <a:ext cx="447747" cy="354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B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6141519" y="2645284"/>
            <a:ext cx="447747" cy="354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B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8699079" y="2645284"/>
            <a:ext cx="447747" cy="354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B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1358474" y="1438725"/>
            <a:ext cx="1931815" cy="418953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Flow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1358475" y="4145690"/>
            <a:ext cx="7774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layer works independently (API fetch, ETL processing, database, dashboard).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1358474" y="4757173"/>
            <a:ext cx="72251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endpoints, tables, and dashboard pages without breaking pipeline.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1364854" y="3852162"/>
            <a:ext cx="1099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1364854" y="4469702"/>
            <a:ext cx="1099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358474" y="5335328"/>
            <a:ext cx="6767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to debug, update, and manage each component separately.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358474" y="5047857"/>
            <a:ext cx="160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Maintainable: </a:t>
            </a:r>
            <a:endParaRPr/>
          </a:p>
        </p:txBody>
      </p:sp>
      <p:pic>
        <p:nvPicPr>
          <p:cNvPr descr="A blue and white object with a black background&#10;&#10;AI-generated content may be incorrect.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22952" y="27347"/>
            <a:ext cx="813036" cy="779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5"/>
          <p:cNvGrpSpPr/>
          <p:nvPr/>
        </p:nvGrpSpPr>
        <p:grpSpPr>
          <a:xfrm>
            <a:off x="1358474" y="3233044"/>
            <a:ext cx="2826697" cy="739841"/>
            <a:chOff x="1358474" y="3233044"/>
            <a:chExt cx="2826697" cy="739841"/>
          </a:xfrm>
        </p:grpSpPr>
        <p:sp>
          <p:nvSpPr>
            <p:cNvPr id="201" name="Google Shape;201;p5"/>
            <p:cNvSpPr txBox="1"/>
            <p:nvPr/>
          </p:nvSpPr>
          <p:spPr>
            <a:xfrm>
              <a:off x="1358474" y="3454658"/>
              <a:ext cx="1884349" cy="369332"/>
            </a:xfrm>
            <a:prstGeom prst="rect">
              <a:avLst/>
            </a:prstGeom>
            <a:solidFill>
              <a:srgbClr val="4ABEF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Why This Design?</a:t>
              </a:r>
              <a:endParaRPr/>
            </a:p>
          </p:txBody>
        </p:sp>
        <p:pic>
          <p:nvPicPr>
            <p:cNvPr descr="A person sitting at a table with books and question marks&#10;&#10;AI-generated content may be incorrect." id="202" name="Google Shape;202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7702" y="3233044"/>
              <a:ext cx="1087469" cy="7398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4257683" y="326188"/>
            <a:ext cx="3290787" cy="574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MODEL</a:t>
            </a:r>
            <a:endParaRPr/>
          </a:p>
        </p:txBody>
      </p:sp>
      <p:pic>
        <p:nvPicPr>
          <p:cNvPr descr="A screenshot of a computer&#10;&#10;AI-generated content may be incorrect." id="208" name="Google Shape;208;p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9377" l="0" r="30028" t="0"/>
          <a:stretch/>
        </p:blipFill>
        <p:spPr>
          <a:xfrm>
            <a:off x="7140504" y="901184"/>
            <a:ext cx="5051496" cy="47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147791" y="2134313"/>
            <a:ext cx="1514845" cy="341632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Tables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183323" y="4176778"/>
            <a:ext cx="1514845" cy="646331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Relationships</a:t>
            </a:r>
            <a:endParaRPr/>
          </a:p>
        </p:txBody>
      </p:sp>
      <p:pic>
        <p:nvPicPr>
          <p:cNvPr descr="A screenshot of a computer&#10;&#10;AI-generated content may be incorrect." id="211" name="Google Shape;211;p6"/>
          <p:cNvPicPr preferRelativeResize="0"/>
          <p:nvPr/>
        </p:nvPicPr>
        <p:blipFill rotWithShape="1">
          <a:blip r:embed="rId5">
            <a:alphaModFix/>
          </a:blip>
          <a:srcRect b="5961" l="5151" r="-1514" t="20670"/>
          <a:stretch/>
        </p:blipFill>
        <p:spPr>
          <a:xfrm>
            <a:off x="2181898" y="3680208"/>
            <a:ext cx="4870102" cy="193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12" name="Google Shape;212;p6"/>
          <p:cNvPicPr preferRelativeResize="0"/>
          <p:nvPr/>
        </p:nvPicPr>
        <p:blipFill rotWithShape="1">
          <a:blip r:embed="rId6">
            <a:alphaModFix/>
          </a:blip>
          <a:srcRect b="10166" l="5135" r="2509" t="18724"/>
          <a:stretch/>
        </p:blipFill>
        <p:spPr>
          <a:xfrm>
            <a:off x="2181898" y="1011714"/>
            <a:ext cx="4802694" cy="236436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/>
          <p:nvPr/>
        </p:nvSpPr>
        <p:spPr>
          <a:xfrm>
            <a:off x="1678165" y="2113414"/>
            <a:ext cx="447747" cy="354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B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719631" y="4320402"/>
            <a:ext cx="447747" cy="354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B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mputer with a globe and gears&#10;&#10;AI-generated content may be incorrect." id="215" name="Google Shape;215;p6"/>
          <p:cNvPicPr preferRelativeResize="0"/>
          <p:nvPr/>
        </p:nvPicPr>
        <p:blipFill rotWithShape="1">
          <a:blip r:embed="rId7">
            <a:alphaModFix/>
          </a:blip>
          <a:srcRect b="23642" l="0" r="0" t="6693"/>
          <a:stretch/>
        </p:blipFill>
        <p:spPr>
          <a:xfrm>
            <a:off x="7109638" y="215658"/>
            <a:ext cx="877664" cy="61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/>
        </p:nvSpPr>
        <p:spPr>
          <a:xfrm>
            <a:off x="3627125" y="220694"/>
            <a:ext cx="54242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Ingestion &amp; Loading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2154824" y="3368733"/>
            <a:ext cx="54122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CONFLICT DO NOTHING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avoid duplicates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2154824" y="1882899"/>
            <a:ext cx="4698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Fetched data from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SportRadar API endpoints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2154824" y="2231361"/>
            <a:ext cx="3181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Stored raw response 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2154824" y="2590645"/>
            <a:ext cx="5522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Parsed &amp; cleaned into structured format using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2154824" y="2979303"/>
            <a:ext cx="4889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Inserted into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 tables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psycopg2</a:t>
            </a:r>
            <a:endParaRPr/>
          </a:p>
        </p:txBody>
      </p:sp>
      <p:pic>
        <p:nvPicPr>
          <p:cNvPr descr="A screenshot of a computer&#10;&#10;AI-generated content may be incorrect." id="226" name="Google Shape;226;p7"/>
          <p:cNvPicPr preferRelativeResize="0"/>
          <p:nvPr/>
        </p:nvPicPr>
        <p:blipFill rotWithShape="1">
          <a:blip r:embed="rId4">
            <a:alphaModFix/>
          </a:blip>
          <a:srcRect b="11131" l="21044" r="18246" t="0"/>
          <a:stretch/>
        </p:blipFill>
        <p:spPr>
          <a:xfrm>
            <a:off x="8134320" y="1324946"/>
            <a:ext cx="3732784" cy="34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/>
        </p:nvSpPr>
        <p:spPr>
          <a:xfrm>
            <a:off x="2225355" y="1465476"/>
            <a:ext cx="1366925" cy="369332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ETL Pipeline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idx="1" type="body"/>
          </p:nvPr>
        </p:nvSpPr>
        <p:spPr>
          <a:xfrm>
            <a:off x="781175" y="1441400"/>
            <a:ext cx="3125100" cy="4875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8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1 :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Competitions Count by Category</a:t>
            </a:r>
            <a:endParaRPr sz="1600"/>
          </a:p>
        </p:txBody>
      </p:sp>
      <p:pic>
        <p:nvPicPr>
          <p:cNvPr descr="A screenshot of a computer program&#10;&#10;AI-generated content may be incorrect." id="234" name="Google Shape;234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149" y="2215825"/>
            <a:ext cx="3481800" cy="36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>
            <p:ph idx="3" type="body"/>
          </p:nvPr>
        </p:nvSpPr>
        <p:spPr>
          <a:xfrm>
            <a:off x="4437425" y="1421525"/>
            <a:ext cx="3273900" cy="4986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3750"/>
              <a:buNone/>
            </a:pPr>
            <a:r>
              <a:rPr lang="en-US" sz="25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2 : </a:t>
            </a:r>
            <a:r>
              <a:rPr b="0" lang="en-US" sz="25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all competitions with no parent (top-level competitions)</a:t>
            </a:r>
            <a:endParaRPr b="0" sz="25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AI-generated content may be incorrect." id="236" name="Google Shape;236;p8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1775" y="2215825"/>
            <a:ext cx="3481800" cy="368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37" name="Google Shape;23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4925" y="2152950"/>
            <a:ext cx="3779700" cy="38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/>
        </p:nvSpPr>
        <p:spPr>
          <a:xfrm>
            <a:off x="8089877" y="1472475"/>
            <a:ext cx="3779700" cy="4875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3 :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Parent vs Sub-Competitions (Hierarchy)</a:t>
            </a:r>
            <a:endParaRPr sz="1500"/>
          </a:p>
        </p:txBody>
      </p:sp>
      <p:sp>
        <p:nvSpPr>
          <p:cNvPr id="239" name="Google Shape;239;p8"/>
          <p:cNvSpPr txBox="1"/>
          <p:nvPr/>
        </p:nvSpPr>
        <p:spPr>
          <a:xfrm>
            <a:off x="4490521" y="47282"/>
            <a:ext cx="25935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ANALYSIS</a:t>
            </a:r>
            <a:endParaRPr/>
          </a:p>
        </p:txBody>
      </p:sp>
      <p:pic>
        <p:nvPicPr>
          <p:cNvPr descr="A logo of a document with a magnifying glass and a graph&#10;&#10;AI-generated content may be incorrect." id="240" name="Google Shape;24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1083" y="121535"/>
            <a:ext cx="661307" cy="43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45" name="Google Shape;245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50" y="2069375"/>
            <a:ext cx="4209900" cy="368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46" name="Google Shape;246;p9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225" y="2069375"/>
            <a:ext cx="3295500" cy="368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47" name="Google Shape;2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636" y="2069366"/>
            <a:ext cx="3605935" cy="36845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 txBox="1"/>
          <p:nvPr>
            <p:ph idx="1" type="body"/>
          </p:nvPr>
        </p:nvSpPr>
        <p:spPr>
          <a:xfrm>
            <a:off x="971125" y="1292750"/>
            <a:ext cx="3090600" cy="4875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4 :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Competitions Count by Category</a:t>
            </a:r>
            <a:endParaRPr sz="1600"/>
          </a:p>
        </p:txBody>
      </p:sp>
      <p:sp>
        <p:nvSpPr>
          <p:cNvPr id="249" name="Google Shape;249;p9"/>
          <p:cNvSpPr txBox="1"/>
          <p:nvPr>
            <p:ph idx="3" type="body"/>
          </p:nvPr>
        </p:nvSpPr>
        <p:spPr>
          <a:xfrm>
            <a:off x="4754669" y="1281562"/>
            <a:ext cx="2625851" cy="498614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5 :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competitors ranked in the top 5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8472425" y="1276525"/>
            <a:ext cx="3475200" cy="498600"/>
          </a:xfrm>
          <a:prstGeom prst="rect">
            <a:avLst/>
          </a:prstGeom>
          <a:solidFill>
            <a:srgbClr val="4ABEF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6 : </a:t>
            </a:r>
            <a:r>
              <a:rPr b="0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competitors with the highest points in the current week</a:t>
            </a: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4462528" y="30529"/>
            <a:ext cx="35993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ANALYSIS</a:t>
            </a:r>
            <a:endParaRPr/>
          </a:p>
        </p:txBody>
      </p:sp>
      <p:pic>
        <p:nvPicPr>
          <p:cNvPr descr="A logo of a document with a magnifying glass and a graph&#10;&#10;AI-generated content may be incorrect." id="252" name="Google Shape;25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4871" y="54175"/>
            <a:ext cx="661307" cy="53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2026-01-16T14:16:20Z</dcterms:created>
  <dc:creator>USER</dc:creator>
</cp:coreProperties>
</file>